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19"/>
  </p:notesMasterIdLst>
  <p:sldIdLst>
    <p:sldId id="286" r:id="rId2"/>
    <p:sldId id="284" r:id="rId3"/>
    <p:sldId id="290" r:id="rId4"/>
    <p:sldId id="297" r:id="rId5"/>
    <p:sldId id="291" r:id="rId6"/>
    <p:sldId id="294" r:id="rId7"/>
    <p:sldId id="292" r:id="rId8"/>
    <p:sldId id="298" r:id="rId9"/>
    <p:sldId id="275" r:id="rId10"/>
    <p:sldId id="293" r:id="rId11"/>
    <p:sldId id="295" r:id="rId12"/>
    <p:sldId id="283" r:id="rId13"/>
    <p:sldId id="265" r:id="rId14"/>
    <p:sldId id="296" r:id="rId15"/>
    <p:sldId id="289" r:id="rId16"/>
    <p:sldId id="288" r:id="rId17"/>
    <p:sldId id="28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6"/>
    <p:restoredTop sz="91565"/>
  </p:normalViewPr>
  <p:slideViewPr>
    <p:cSldViewPr snapToGrid="0">
      <p:cViewPr varScale="1">
        <p:scale>
          <a:sx n="117" d="100"/>
          <a:sy n="117" d="100"/>
        </p:scale>
        <p:origin x="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9A104-1B54-B34A-8365-4732A5B2D457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2B3B4-ED07-F64E-914D-8839CCC75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34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2B3B4-ED07-F64E-914D-8839CCC75E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68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2B3B4-ED07-F64E-914D-8839CCC75E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26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1AEFD20-1356-42DF-B178-D63750B902A4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292C3A3-DBC0-4330-B463-7581D0957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EBF4AF6-8ED4-5640-8013-A1728D757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132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D20-1356-42DF-B178-D63750B902A4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3A3-DBC0-4330-B463-7581D0957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1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D20-1356-42DF-B178-D63750B902A4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3A3-DBC0-4330-B463-7581D0957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2901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D20-1356-42DF-B178-D63750B902A4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3A3-DBC0-4330-B463-7581D0957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5042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D20-1356-42DF-B178-D63750B902A4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3A3-DBC0-4330-B463-7581D0957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626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D20-1356-42DF-B178-D63750B902A4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3A3-DBC0-4330-B463-7581D0957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777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D20-1356-42DF-B178-D63750B902A4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3A3-DBC0-4330-B463-7581D0957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8814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D20-1356-42DF-B178-D63750B902A4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3A3-DBC0-4330-B463-7581D0957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1529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D20-1356-42DF-B178-D63750B902A4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3A3-DBC0-4330-B463-7581D0957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977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D20-1356-42DF-B178-D63750B902A4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3A3-DBC0-4330-B463-7581D0957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442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D20-1356-42DF-B178-D63750B902A4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3A3-DBC0-4330-B463-7581D0957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316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D20-1356-42DF-B178-D63750B902A4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3A3-DBC0-4330-B463-7581D0957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43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D20-1356-42DF-B178-D63750B902A4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3A3-DBC0-4330-B463-7581D0957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880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D20-1356-42DF-B178-D63750B902A4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3A3-DBC0-4330-B463-7581D0957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780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D20-1356-42DF-B178-D63750B902A4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3A3-DBC0-4330-B463-7581D0957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1136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D20-1356-42DF-B178-D63750B902A4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3A3-DBC0-4330-B463-7581D0957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361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D20-1356-42DF-B178-D63750B902A4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3A3-DBC0-4330-B463-7581D0957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8321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EFD20-1356-42DF-B178-D63750B902A4}" type="datetimeFigureOut">
              <a:rPr kumimoji="1" lang="ja-JP" altLang="en-US" smtClean="0"/>
              <a:t>2021/10/15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2C3A3-DBC0-4330-B463-7581D0957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359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e-stat.go.jp/e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0140BE-0902-6142-92DA-C565A1083355}"/>
              </a:ext>
            </a:extLst>
          </p:cNvPr>
          <p:cNvSpPr txBox="1">
            <a:spLocks/>
          </p:cNvSpPr>
          <p:nvPr/>
        </p:nvSpPr>
        <p:spPr>
          <a:xfrm>
            <a:off x="1828801" y="981756"/>
            <a:ext cx="8801326" cy="1206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cap="none" dirty="0">
                <a:solidFill>
                  <a:schemeClr val="bg1"/>
                </a:solidFill>
                <a:latin typeface="Cambria" panose="02040503050406030204" pitchFamily="18" charset="0"/>
              </a:rPr>
              <a:t>Selling Snowboards in Sapporo, Japan</a:t>
            </a:r>
            <a:endParaRPr kumimoji="1" lang="ja-JP" altLang="en-US" cap="none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D7D77BB-4A52-BA44-BC47-B7B9328BC134}"/>
              </a:ext>
            </a:extLst>
          </p:cNvPr>
          <p:cNvSpPr txBox="1">
            <a:spLocks/>
          </p:cNvSpPr>
          <p:nvPr/>
        </p:nvSpPr>
        <p:spPr>
          <a:xfrm>
            <a:off x="430296" y="5087938"/>
            <a:ext cx="543710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Mark Streer</a:t>
            </a:r>
          </a:p>
          <a:p>
            <a:pPr marL="0" indent="0">
              <a:buNone/>
            </a:pPr>
            <a:r>
              <a:rPr lang="en-US" altLang="ja-JP" dirty="0"/>
              <a:t>METIS (DS/ML)</a:t>
            </a:r>
          </a:p>
          <a:p>
            <a:pPr marL="0" indent="0">
              <a:buNone/>
            </a:pPr>
            <a:r>
              <a:rPr lang="en-US" altLang="ja-JP" dirty="0"/>
              <a:t>2021-10-15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843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6AED4-E666-4D31-922A-79609B083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70793"/>
            <a:ext cx="10018713" cy="1752599"/>
          </a:xfrm>
        </p:spPr>
        <p:txBody>
          <a:bodyPr/>
          <a:lstStyle/>
          <a:p>
            <a:r>
              <a:rPr kumimoji="1" lang="en-US" altLang="ja-JP" dirty="0"/>
              <a:t>Ex. 2		% Households with children aged 0-6</a:t>
            </a:r>
            <a:endParaRPr kumimoji="1"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512BC4-1DCF-9F4B-A377-FEF670D43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1552631"/>
            <a:ext cx="7320291" cy="4625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6CAC20-1F26-664E-B592-149FE3C90540}"/>
              </a:ext>
            </a:extLst>
          </p:cNvPr>
          <p:cNvSpPr txBox="1"/>
          <p:nvPr/>
        </p:nvSpPr>
        <p:spPr>
          <a:xfrm>
            <a:off x="1106262" y="6317875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threshold: 25%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250F56-828C-1A4C-9F98-EB7448318EEC}"/>
              </a:ext>
            </a:extLst>
          </p:cNvPr>
          <p:cNvGrpSpPr/>
          <p:nvPr/>
        </p:nvGrpSpPr>
        <p:grpSpPr>
          <a:xfrm>
            <a:off x="2264230" y="1638157"/>
            <a:ext cx="4578562" cy="4174815"/>
            <a:chOff x="2264230" y="1638157"/>
            <a:chExt cx="4578562" cy="4174815"/>
          </a:xfrm>
        </p:grpSpPr>
        <p:sp>
          <p:nvSpPr>
            <p:cNvPr id="12" name="Donut 11">
              <a:extLst>
                <a:ext uri="{FF2B5EF4-FFF2-40B4-BE49-F238E27FC236}">
                  <a16:creationId xmlns:a16="http://schemas.microsoft.com/office/drawing/2014/main" id="{754AB89D-B08C-3443-A2A4-407182EE789C}"/>
                </a:ext>
              </a:extLst>
            </p:cNvPr>
            <p:cNvSpPr/>
            <p:nvPr/>
          </p:nvSpPr>
          <p:spPr>
            <a:xfrm>
              <a:off x="2264230" y="1923392"/>
              <a:ext cx="609599" cy="640568"/>
            </a:xfrm>
            <a:prstGeom prst="donut">
              <a:avLst>
                <a:gd name="adj" fmla="val 2131"/>
              </a:avLst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Donut 12">
              <a:extLst>
                <a:ext uri="{FF2B5EF4-FFF2-40B4-BE49-F238E27FC236}">
                  <a16:creationId xmlns:a16="http://schemas.microsoft.com/office/drawing/2014/main" id="{E7603563-8609-C546-927D-66AC472514D0}"/>
                </a:ext>
              </a:extLst>
            </p:cNvPr>
            <p:cNvSpPr/>
            <p:nvPr/>
          </p:nvSpPr>
          <p:spPr>
            <a:xfrm>
              <a:off x="5681970" y="2858530"/>
              <a:ext cx="602183" cy="570470"/>
            </a:xfrm>
            <a:prstGeom prst="donut">
              <a:avLst>
                <a:gd name="adj" fmla="val 2131"/>
              </a:avLst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Donut 13">
              <a:extLst>
                <a:ext uri="{FF2B5EF4-FFF2-40B4-BE49-F238E27FC236}">
                  <a16:creationId xmlns:a16="http://schemas.microsoft.com/office/drawing/2014/main" id="{238E10B7-1B5C-6246-9C55-89DB2CFF540F}"/>
                </a:ext>
              </a:extLst>
            </p:cNvPr>
            <p:cNvSpPr/>
            <p:nvPr/>
          </p:nvSpPr>
          <p:spPr>
            <a:xfrm>
              <a:off x="5079787" y="1638157"/>
              <a:ext cx="602183" cy="570470"/>
            </a:xfrm>
            <a:prstGeom prst="donut">
              <a:avLst>
                <a:gd name="adj" fmla="val 2131"/>
              </a:avLst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Donut 14">
              <a:extLst>
                <a:ext uri="{FF2B5EF4-FFF2-40B4-BE49-F238E27FC236}">
                  <a16:creationId xmlns:a16="http://schemas.microsoft.com/office/drawing/2014/main" id="{8C4F8A64-5BE1-A34C-9150-DBE0DC47C582}"/>
                </a:ext>
              </a:extLst>
            </p:cNvPr>
            <p:cNvSpPr/>
            <p:nvPr/>
          </p:nvSpPr>
          <p:spPr>
            <a:xfrm>
              <a:off x="6240609" y="5242502"/>
              <a:ext cx="602183" cy="570470"/>
            </a:xfrm>
            <a:prstGeom prst="donut">
              <a:avLst>
                <a:gd name="adj" fmla="val 2131"/>
              </a:avLst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CEEF363-5B59-4548-87F9-A9542AF7D4C6}"/>
              </a:ext>
            </a:extLst>
          </p:cNvPr>
          <p:cNvSpPr txBox="1"/>
          <p:nvPr/>
        </p:nvSpPr>
        <p:spPr>
          <a:xfrm>
            <a:off x="8715375" y="5384747"/>
            <a:ext cx="3214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# flyers needed to cover top 20 districts: </a:t>
            </a:r>
            <a:r>
              <a:rPr lang="en-US" sz="2400" dirty="0">
                <a:solidFill>
                  <a:srgbClr val="FFFF00"/>
                </a:solidFill>
              </a:rPr>
              <a:t>~2,000</a:t>
            </a:r>
          </a:p>
        </p:txBody>
      </p:sp>
    </p:spTree>
    <p:extLst>
      <p:ext uri="{BB962C8B-B14F-4D97-AF65-F5344CB8AC3E}">
        <p14:creationId xmlns:p14="http://schemas.microsoft.com/office/powerpoint/2010/main" val="194268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F8F867-FCF1-6846-9DFD-CA051CEA9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62" y="1587075"/>
            <a:ext cx="7320291" cy="473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46AED4-E666-4D31-922A-79609B083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70793"/>
            <a:ext cx="10018713" cy="1752599"/>
          </a:xfrm>
        </p:spPr>
        <p:txBody>
          <a:bodyPr/>
          <a:lstStyle/>
          <a:p>
            <a:r>
              <a:rPr kumimoji="1" lang="en-US" altLang="ja-JP" dirty="0"/>
              <a:t>Ex. 3		% Workers in IT sector</a:t>
            </a:r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6CAC20-1F26-664E-B592-149FE3C90540}"/>
              </a:ext>
            </a:extLst>
          </p:cNvPr>
          <p:cNvSpPr txBox="1"/>
          <p:nvPr/>
        </p:nvSpPr>
        <p:spPr>
          <a:xfrm>
            <a:off x="1106262" y="6317875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threshold: 15%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744340-59CA-234F-BDDF-7A8EA65E46F2}"/>
              </a:ext>
            </a:extLst>
          </p:cNvPr>
          <p:cNvGrpSpPr/>
          <p:nvPr/>
        </p:nvGrpSpPr>
        <p:grpSpPr>
          <a:xfrm>
            <a:off x="1382487" y="2198914"/>
            <a:ext cx="4876799" cy="3953535"/>
            <a:chOff x="1382487" y="2198914"/>
            <a:chExt cx="4876799" cy="3953535"/>
          </a:xfrm>
        </p:grpSpPr>
        <p:sp>
          <p:nvSpPr>
            <p:cNvPr id="12" name="Donut 11">
              <a:extLst>
                <a:ext uri="{FF2B5EF4-FFF2-40B4-BE49-F238E27FC236}">
                  <a16:creationId xmlns:a16="http://schemas.microsoft.com/office/drawing/2014/main" id="{754AB89D-B08C-3443-A2A4-407182EE789C}"/>
                </a:ext>
              </a:extLst>
            </p:cNvPr>
            <p:cNvSpPr/>
            <p:nvPr/>
          </p:nvSpPr>
          <p:spPr>
            <a:xfrm>
              <a:off x="1382487" y="2589626"/>
              <a:ext cx="370113" cy="355333"/>
            </a:xfrm>
            <a:prstGeom prst="donut">
              <a:avLst>
                <a:gd name="adj" fmla="val 2131"/>
              </a:avLst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Donut 12">
              <a:extLst>
                <a:ext uri="{FF2B5EF4-FFF2-40B4-BE49-F238E27FC236}">
                  <a16:creationId xmlns:a16="http://schemas.microsoft.com/office/drawing/2014/main" id="{E7603563-8609-C546-927D-66AC472514D0}"/>
                </a:ext>
              </a:extLst>
            </p:cNvPr>
            <p:cNvSpPr/>
            <p:nvPr/>
          </p:nvSpPr>
          <p:spPr>
            <a:xfrm>
              <a:off x="2753713" y="4310743"/>
              <a:ext cx="664401" cy="304799"/>
            </a:xfrm>
            <a:prstGeom prst="donut">
              <a:avLst>
                <a:gd name="adj" fmla="val 2131"/>
              </a:avLst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Donut 13">
              <a:extLst>
                <a:ext uri="{FF2B5EF4-FFF2-40B4-BE49-F238E27FC236}">
                  <a16:creationId xmlns:a16="http://schemas.microsoft.com/office/drawing/2014/main" id="{238E10B7-1B5C-6246-9C55-89DB2CFF540F}"/>
                </a:ext>
              </a:extLst>
            </p:cNvPr>
            <p:cNvSpPr/>
            <p:nvPr/>
          </p:nvSpPr>
          <p:spPr>
            <a:xfrm>
              <a:off x="4606642" y="5867214"/>
              <a:ext cx="254213" cy="285235"/>
            </a:xfrm>
            <a:prstGeom prst="donut">
              <a:avLst>
                <a:gd name="adj" fmla="val 2131"/>
              </a:avLst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Donut 14">
              <a:extLst>
                <a:ext uri="{FF2B5EF4-FFF2-40B4-BE49-F238E27FC236}">
                  <a16:creationId xmlns:a16="http://schemas.microsoft.com/office/drawing/2014/main" id="{8C4F8A64-5BE1-A34C-9150-DBE0DC47C582}"/>
                </a:ext>
              </a:extLst>
            </p:cNvPr>
            <p:cNvSpPr/>
            <p:nvPr/>
          </p:nvSpPr>
          <p:spPr>
            <a:xfrm>
              <a:off x="5493817" y="3253557"/>
              <a:ext cx="765469" cy="763272"/>
            </a:xfrm>
            <a:prstGeom prst="donut">
              <a:avLst>
                <a:gd name="adj" fmla="val 2131"/>
              </a:avLst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Donut 9">
              <a:extLst>
                <a:ext uri="{FF2B5EF4-FFF2-40B4-BE49-F238E27FC236}">
                  <a16:creationId xmlns:a16="http://schemas.microsoft.com/office/drawing/2014/main" id="{24A1C22D-DDA2-234B-9E75-669C35778438}"/>
                </a:ext>
              </a:extLst>
            </p:cNvPr>
            <p:cNvSpPr/>
            <p:nvPr/>
          </p:nvSpPr>
          <p:spPr>
            <a:xfrm>
              <a:off x="4234546" y="3827452"/>
              <a:ext cx="370113" cy="355333"/>
            </a:xfrm>
            <a:prstGeom prst="donut">
              <a:avLst>
                <a:gd name="adj" fmla="val 2131"/>
              </a:avLst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Donut 10">
              <a:extLst>
                <a:ext uri="{FF2B5EF4-FFF2-40B4-BE49-F238E27FC236}">
                  <a16:creationId xmlns:a16="http://schemas.microsoft.com/office/drawing/2014/main" id="{B68F995C-E0E9-5F41-B6EA-928154D1AB63}"/>
                </a:ext>
              </a:extLst>
            </p:cNvPr>
            <p:cNvSpPr/>
            <p:nvPr/>
          </p:nvSpPr>
          <p:spPr>
            <a:xfrm>
              <a:off x="5061859" y="2198914"/>
              <a:ext cx="195942" cy="212580"/>
            </a:xfrm>
            <a:prstGeom prst="donut">
              <a:avLst>
                <a:gd name="adj" fmla="val 2131"/>
              </a:avLst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6120CEE-2BAB-434F-91E1-2DC9FCE45029}"/>
              </a:ext>
            </a:extLst>
          </p:cNvPr>
          <p:cNvSpPr txBox="1"/>
          <p:nvPr/>
        </p:nvSpPr>
        <p:spPr>
          <a:xfrm>
            <a:off x="8715375" y="5384747"/>
            <a:ext cx="3214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# flyers needed to cover top 20 districts: </a:t>
            </a:r>
            <a:r>
              <a:rPr lang="en-US" sz="2400" dirty="0">
                <a:solidFill>
                  <a:srgbClr val="FFFF00"/>
                </a:solidFill>
              </a:rPr>
              <a:t>~1,000</a:t>
            </a:r>
          </a:p>
        </p:txBody>
      </p:sp>
    </p:spTree>
    <p:extLst>
      <p:ext uri="{BB962C8B-B14F-4D97-AF65-F5344CB8AC3E}">
        <p14:creationId xmlns:p14="http://schemas.microsoft.com/office/powerpoint/2010/main" val="232200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31FBB27F-D6C0-5D4E-A5EB-952AC9461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" y="4457699"/>
            <a:ext cx="2300287" cy="230028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858655-4C44-9244-813F-1831C8103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56" y="3973038"/>
            <a:ext cx="2300287" cy="384647"/>
          </a:xfrm>
          <a:prstGeom prst="round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ja-JP" sz="1600" dirty="0"/>
              <a:t>Explore Maps on Tableau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AE2761-7811-BB45-B1FD-67A48F9824FE}"/>
              </a:ext>
            </a:extLst>
          </p:cNvPr>
          <p:cNvSpPr txBox="1">
            <a:spLocks/>
          </p:cNvSpPr>
          <p:nvPr/>
        </p:nvSpPr>
        <p:spPr>
          <a:xfrm>
            <a:off x="10462694" y="6340002"/>
            <a:ext cx="1625050" cy="384647"/>
          </a:xfrm>
          <a:prstGeom prst="round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1600"/>
              <a:t>#visithokkaido</a:t>
            </a:r>
            <a:endParaRPr lang="en-US" altLang="ja-JP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814B16-B05F-A944-9F08-332608F8E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014"/>
            <a:ext cx="8806542" cy="1378556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Food for Thought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38732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147B-73AA-43D1-8970-C513561E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Food for Thought</a:t>
            </a:r>
            <a:endParaRPr kumimoji="1" lang="ja-JP" alt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0301C-3AF3-4BA7-8F1B-873A755E1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736449"/>
            <a:ext cx="6436135" cy="742121"/>
          </a:xfrm>
          <a:prstGeom prst="round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dirty="0"/>
              <a:t>Generalizable approach to physical marketing</a:t>
            </a:r>
          </a:p>
        </p:txBody>
      </p:sp>
    </p:spTree>
    <p:extLst>
      <p:ext uri="{BB962C8B-B14F-4D97-AF65-F5344CB8AC3E}">
        <p14:creationId xmlns:p14="http://schemas.microsoft.com/office/powerpoint/2010/main" val="300991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147B-73AA-43D1-8970-C513561E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Appendix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488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4373-4A45-4718-8794-06DDA7DF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Geographic Segmentation</a:t>
            </a:r>
            <a:endParaRPr kumimoji="1" lang="ja-JP" alt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C6EECAB-10C7-C94F-BDA9-AACC9F489FC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939932"/>
          <a:ext cx="9906000" cy="286478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558244">
                  <a:extLst>
                    <a:ext uri="{9D8B030D-6E8A-4147-A177-3AD203B41FA5}">
                      <a16:colId xmlns:a16="http://schemas.microsoft.com/office/drawing/2014/main" val="1869554940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val="2188969304"/>
                    </a:ext>
                  </a:extLst>
                </a:gridCol>
                <a:gridCol w="4494213">
                  <a:extLst>
                    <a:ext uri="{9D8B030D-6E8A-4147-A177-3AD203B41FA5}">
                      <a16:colId xmlns:a16="http://schemas.microsoft.com/office/drawing/2014/main" val="1838541958"/>
                    </a:ext>
                  </a:extLst>
                </a:gridCol>
              </a:tblGrid>
              <a:tr h="360409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Useful data (open-source)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902893"/>
                  </a:ext>
                </a:extLst>
              </a:tr>
              <a:tr h="1249514">
                <a:tc>
                  <a:txBody>
                    <a:bodyPr/>
                    <a:lstStyle/>
                    <a:p>
                      <a:r>
                        <a:rPr lang="en-US" dirty="0"/>
                        <a:t>Private sector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Establish local presence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Predict cost-benefit and revenue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Avoid market oversaturation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Demographic data (population, household size, income, age distribution, etc.)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Location data for competing or complementary businesses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115534"/>
                  </a:ext>
                </a:extLst>
              </a:tr>
              <a:tr h="1249514">
                <a:tc>
                  <a:txBody>
                    <a:bodyPr/>
                    <a:lstStyle/>
                    <a:p>
                      <a:r>
                        <a:rPr lang="en-US" dirty="0"/>
                        <a:t>Public sector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Determine unmet needs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Define scope for NPO bids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Location data for public facilities (parks, schools, childcare centers, etc.)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9176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6E6843E-3A95-4349-A813-CD41C9E70164}"/>
              </a:ext>
            </a:extLst>
          </p:cNvPr>
          <p:cNvSpPr txBox="1"/>
          <p:nvPr/>
        </p:nvSpPr>
        <p:spPr>
          <a:xfrm>
            <a:off x="9382917" y="6381986"/>
            <a:ext cx="2809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Think Global ・ </a:t>
            </a:r>
            <a:r>
              <a:rPr lang="en-US" sz="2000" dirty="0">
                <a:solidFill>
                  <a:srgbClr val="00B050"/>
                </a:solidFill>
              </a:rPr>
              <a:t>Act Local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2AD32-18DB-D04D-BC6E-6FB5B163F08F}"/>
              </a:ext>
            </a:extLst>
          </p:cNvPr>
          <p:cNvSpPr txBox="1"/>
          <p:nvPr/>
        </p:nvSpPr>
        <p:spPr>
          <a:xfrm>
            <a:off x="1556657" y="1931231"/>
            <a:ext cx="93072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Profiling groups of people living* in similar regions to effectively increase revenue or service usage by customizing them to improve product-market fit and customer awareness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B38B2-65AA-F643-A74B-81A1EE949F45}"/>
              </a:ext>
            </a:extLst>
          </p:cNvPr>
          <p:cNvSpPr txBox="1"/>
          <p:nvPr/>
        </p:nvSpPr>
        <p:spPr>
          <a:xfrm>
            <a:off x="219018" y="6457890"/>
            <a:ext cx="3474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*working, shopping, browsing, etc.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987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4373-4A45-4718-8794-06DDA7DF2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09314"/>
            <a:ext cx="9905998" cy="997134"/>
          </a:xfrm>
        </p:spPr>
        <p:txBody>
          <a:bodyPr/>
          <a:lstStyle/>
          <a:p>
            <a:r>
              <a:rPr kumimoji="1" lang="en-US" altLang="ja-JP" dirty="0"/>
              <a:t>Geographic Segmentation</a:t>
            </a:r>
            <a:endParaRPr kumimoji="1" lang="ja-JP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6843E-3A95-4349-A813-CD41C9E70164}"/>
              </a:ext>
            </a:extLst>
          </p:cNvPr>
          <p:cNvSpPr txBox="1"/>
          <p:nvPr/>
        </p:nvSpPr>
        <p:spPr>
          <a:xfrm>
            <a:off x="1450421" y="5826670"/>
            <a:ext cx="2809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Think Global ・ </a:t>
            </a:r>
            <a:r>
              <a:rPr lang="en-US" sz="2000" dirty="0">
                <a:solidFill>
                  <a:srgbClr val="00B050"/>
                </a:solidFill>
              </a:rPr>
              <a:t>Act Local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921371-8355-0E4E-98B8-ABC08F7C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54" y="2035967"/>
            <a:ext cx="3695819" cy="3722079"/>
          </a:xfrm>
          <a:prstGeom prst="rect">
            <a:avLst/>
          </a:prstGeom>
        </p:spPr>
      </p:pic>
      <p:pic>
        <p:nvPicPr>
          <p:cNvPr id="12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2C35DCA4-F81E-EF47-86B3-5A034CF841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612" y="1357803"/>
            <a:ext cx="6344538" cy="4400243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BA50F9-7970-9847-85C6-6348B32CF228}"/>
              </a:ext>
            </a:extLst>
          </p:cNvPr>
          <p:cNvSpPr txBox="1"/>
          <p:nvPr/>
        </p:nvSpPr>
        <p:spPr>
          <a:xfrm>
            <a:off x="7266214" y="6069448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Digipot.net</a:t>
            </a:r>
            <a:r>
              <a:rPr lang="en-US" dirty="0"/>
              <a:t> (</a:t>
            </a:r>
            <a:r>
              <a:rPr lang="en-US" dirty="0" err="1"/>
              <a:t>www.digipot.net</a:t>
            </a:r>
            <a:r>
              <a:rPr lang="en-US" dirty="0"/>
              <a:t>/?p=63032)</a:t>
            </a:r>
          </a:p>
        </p:txBody>
      </p:sp>
    </p:spTree>
    <p:extLst>
      <p:ext uri="{BB962C8B-B14F-4D97-AF65-F5344CB8AC3E}">
        <p14:creationId xmlns:p14="http://schemas.microsoft.com/office/powerpoint/2010/main" val="2590746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6AED4-E666-4D31-922A-79609B083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70793"/>
            <a:ext cx="10018713" cy="1752599"/>
          </a:xfrm>
        </p:spPr>
        <p:txBody>
          <a:bodyPr/>
          <a:lstStyle/>
          <a:p>
            <a:r>
              <a:rPr kumimoji="1" lang="en-US" altLang="ja-JP" dirty="0"/>
              <a:t>Solution paths (traditional)</a:t>
            </a:r>
            <a:endParaRPr kumimoji="1" lang="ja-JP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D1D95C-5403-6847-B5A4-4377E4B8B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923392"/>
            <a:ext cx="10018713" cy="4518504"/>
          </a:xfrm>
        </p:spPr>
        <p:txBody>
          <a:bodyPr>
            <a:normAutofit/>
          </a:bodyPr>
          <a:lstStyle/>
          <a:p>
            <a:r>
              <a:rPr lang="en-US" altLang="ja-JP" dirty="0"/>
              <a:t>Distribute flyers near store, in mailboxes or by hand</a:t>
            </a:r>
          </a:p>
          <a:p>
            <a:pPr lvl="1"/>
            <a:r>
              <a:rPr lang="en-US" dirty="0"/>
              <a:t>Audience already in vicinity of store, but…</a:t>
            </a:r>
          </a:p>
          <a:p>
            <a:pPr lvl="1"/>
            <a:r>
              <a:rPr lang="en-US" dirty="0"/>
              <a:t>Physical proximity != buying likelihood for expensive goods</a:t>
            </a:r>
          </a:p>
          <a:p>
            <a:pPr lvl="1"/>
            <a:r>
              <a:rPr lang="en-US" dirty="0"/>
              <a:t>Distant buyers overlooked</a:t>
            </a:r>
          </a:p>
          <a:p>
            <a:r>
              <a:rPr lang="en-US" dirty="0"/>
              <a:t>Advertise online using Facebook or Google </a:t>
            </a:r>
            <a:r>
              <a:rPr lang="en-US" dirty="0" err="1"/>
              <a:t>Adsense</a:t>
            </a:r>
            <a:endParaRPr lang="en-US" dirty="0"/>
          </a:p>
          <a:p>
            <a:pPr lvl="1"/>
            <a:r>
              <a:rPr lang="en-US" altLang="ja-JP" dirty="0"/>
              <a:t>Expansive reach and affordable price, but…</a:t>
            </a:r>
          </a:p>
          <a:p>
            <a:pPr lvl="1"/>
            <a:r>
              <a:rPr lang="en-US" altLang="ja-JP" dirty="0"/>
              <a:t>Black box difficult to trust/interrogate</a:t>
            </a:r>
          </a:p>
          <a:p>
            <a:pPr lvl="1"/>
            <a:r>
              <a:rPr lang="en-US" altLang="ja-JP" dirty="0"/>
              <a:t>Targeting specific audiences =</a:t>
            </a:r>
            <a:r>
              <a:rPr lang="ja-JP" altLang="en-US"/>
              <a:t>　</a:t>
            </a:r>
            <a:r>
              <a:rPr lang="en-US" altLang="ja-JP" dirty="0"/>
              <a:t>¥ ¥ ¥</a:t>
            </a:r>
          </a:p>
          <a:p>
            <a:pPr lvl="1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7690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4373-4A45-4718-8794-06DDA7DF2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95982"/>
          </a:xfrm>
        </p:spPr>
        <p:txBody>
          <a:bodyPr/>
          <a:lstStyle/>
          <a:p>
            <a:r>
              <a:rPr kumimoji="1" lang="en-US" altLang="ja-JP" dirty="0"/>
              <a:t>Physical marketing is omnipresent</a:t>
            </a:r>
            <a:br>
              <a:rPr kumimoji="1" lang="en-US" altLang="ja-JP" dirty="0"/>
            </a:br>
            <a:r>
              <a:rPr kumimoji="1" lang="en-US" altLang="ja-JP" dirty="0"/>
              <a:t>in Japan</a:t>
            </a:r>
            <a:endParaRPr kumimoji="1" lang="ja-JP" altLang="en-US" dirty="0"/>
          </a:p>
        </p:txBody>
      </p:sp>
      <p:pic>
        <p:nvPicPr>
          <p:cNvPr id="16" name="Picture 15" descr="A close-up of some magazines&#10;&#10;Description automatically generated with low confidence">
            <a:extLst>
              <a:ext uri="{FF2B5EF4-FFF2-40B4-BE49-F238E27FC236}">
                <a16:creationId xmlns:a16="http://schemas.microsoft.com/office/drawing/2014/main" id="{C3297533-7463-D643-A5B8-66F55E73E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12" y="3243263"/>
            <a:ext cx="4364776" cy="2693959"/>
          </a:xfrm>
          <a:prstGeom prst="rect">
            <a:avLst/>
          </a:prstGeom>
        </p:spPr>
      </p:pic>
      <p:pic>
        <p:nvPicPr>
          <p:cNvPr id="18" name="Picture 17" descr="A picture containing text, accessory&#10;&#10;Description automatically generated">
            <a:extLst>
              <a:ext uri="{FF2B5EF4-FFF2-40B4-BE49-F238E27FC236}">
                <a16:creationId xmlns:a16="http://schemas.microsoft.com/office/drawing/2014/main" id="{6F11F9B4-A92F-5E4C-9866-8471852AC0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b="3184"/>
          <a:stretch/>
        </p:blipFill>
        <p:spPr>
          <a:xfrm>
            <a:off x="7900500" y="195059"/>
            <a:ext cx="3394200" cy="2624745"/>
          </a:xfrm>
          <a:prstGeom prst="rect">
            <a:avLst/>
          </a:prstGeom>
        </p:spPr>
      </p:pic>
      <p:pic>
        <p:nvPicPr>
          <p:cNvPr id="20" name="Picture 19" descr="A picture containing text, sky, outdoor, road&#10;&#10;Description automatically generated">
            <a:extLst>
              <a:ext uri="{FF2B5EF4-FFF2-40B4-BE49-F238E27FC236}">
                <a16:creationId xmlns:a16="http://schemas.microsoft.com/office/drawing/2014/main" id="{CCA78CC5-A716-9646-88C3-4B188AECF3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7" b="52734"/>
          <a:stretch/>
        </p:blipFill>
        <p:spPr>
          <a:xfrm>
            <a:off x="694734" y="2334463"/>
            <a:ext cx="5399678" cy="39050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11B544-493A-7249-89ED-30AC17D93C9A}"/>
              </a:ext>
            </a:extLst>
          </p:cNvPr>
          <p:cNvSpPr txBox="1"/>
          <p:nvPr/>
        </p:nvSpPr>
        <p:spPr>
          <a:xfrm>
            <a:off x="2000931" y="6320562"/>
            <a:ext cx="227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Billboards</a:t>
            </a:r>
            <a:r>
              <a:rPr lang="ja-JP" altLang="en-US"/>
              <a:t>　・　</a:t>
            </a:r>
            <a:r>
              <a:rPr lang="en-US" dirty="0"/>
              <a:t>Posters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AAA7D7-3890-4240-8920-3921024CF766}"/>
              </a:ext>
            </a:extLst>
          </p:cNvPr>
          <p:cNvSpPr txBox="1"/>
          <p:nvPr/>
        </p:nvSpPr>
        <p:spPr>
          <a:xfrm>
            <a:off x="8461744" y="2819804"/>
            <a:ext cx="227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Tissue Packs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F0AFD7-81DC-5948-BA48-82B5C7945945}"/>
              </a:ext>
            </a:extLst>
          </p:cNvPr>
          <p:cNvSpPr txBox="1"/>
          <p:nvPr/>
        </p:nvSpPr>
        <p:spPr>
          <a:xfrm>
            <a:off x="8461744" y="6176015"/>
            <a:ext cx="227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Flyers</a:t>
            </a:r>
          </a:p>
        </p:txBody>
      </p:sp>
    </p:spTree>
    <p:extLst>
      <p:ext uri="{BB962C8B-B14F-4D97-AF65-F5344CB8AC3E}">
        <p14:creationId xmlns:p14="http://schemas.microsoft.com/office/powerpoint/2010/main" val="294422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4D4803E-5301-204F-85B1-C05B99D7F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41"/>
          <a:stretch/>
        </p:blipFill>
        <p:spPr>
          <a:xfrm>
            <a:off x="442566" y="2708499"/>
            <a:ext cx="6779810" cy="3096232"/>
          </a:xfrm>
          <a:prstGeom prst="rect">
            <a:avLst/>
          </a:prstGeom>
        </p:spPr>
      </p:pic>
      <p:pic>
        <p:nvPicPr>
          <p:cNvPr id="14" name="Picture 13" descr="A picture containing text, indoor, cluttered, messy&#10;&#10;Description automatically generated">
            <a:extLst>
              <a:ext uri="{FF2B5EF4-FFF2-40B4-BE49-F238E27FC236}">
                <a16:creationId xmlns:a16="http://schemas.microsoft.com/office/drawing/2014/main" id="{9AF3925E-41BF-2745-87FF-CB640E521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053" y="2980646"/>
            <a:ext cx="4128310" cy="3096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015D6-11DE-7344-8EC0-8862F4A54CB8}"/>
              </a:ext>
            </a:extLst>
          </p:cNvPr>
          <p:cNvSpPr txBox="1"/>
          <p:nvPr/>
        </p:nvSpPr>
        <p:spPr>
          <a:xfrm>
            <a:off x="2819079" y="5928140"/>
            <a:ext cx="202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Stiff Competition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31E32-7709-284D-9496-01269F535AB1}"/>
              </a:ext>
            </a:extLst>
          </p:cNvPr>
          <p:cNvSpPr txBox="1"/>
          <p:nvPr/>
        </p:nvSpPr>
        <p:spPr>
          <a:xfrm>
            <a:off x="9090927" y="6205240"/>
            <a:ext cx="124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Wasteful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2E6A912-EEAF-334F-B9B7-EB18C7428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95982"/>
          </a:xfrm>
        </p:spPr>
        <p:txBody>
          <a:bodyPr/>
          <a:lstStyle/>
          <a:p>
            <a:r>
              <a:rPr kumimoji="1" lang="en-US" altLang="ja-JP" dirty="0"/>
              <a:t>Physical marketing is omnipresent</a:t>
            </a:r>
            <a:br>
              <a:rPr kumimoji="1" lang="en-US" altLang="ja-JP" dirty="0"/>
            </a:br>
            <a:r>
              <a:rPr kumimoji="1" lang="en-US" altLang="ja-JP" dirty="0"/>
              <a:t>in Japan, but </a:t>
            </a:r>
            <a:r>
              <a:rPr kumimoji="1" lang="en-US" altLang="ja-JP" dirty="0">
                <a:solidFill>
                  <a:srgbClr val="FF0000"/>
                </a:solidFill>
              </a:rPr>
              <a:t>inefficient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26C4E6-152F-2548-9DEE-565908911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78" y="618518"/>
            <a:ext cx="2910860" cy="133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67B2A-D592-4342-BEDD-8B3A60574B86}"/>
              </a:ext>
            </a:extLst>
          </p:cNvPr>
          <p:cNvSpPr txBox="1"/>
          <p:nvPr/>
        </p:nvSpPr>
        <p:spPr>
          <a:xfrm>
            <a:off x="8694394" y="2162907"/>
            <a:ext cx="203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 Response Rates</a:t>
            </a:r>
          </a:p>
        </p:txBody>
      </p:sp>
    </p:spTree>
    <p:extLst>
      <p:ext uri="{BB962C8B-B14F-4D97-AF65-F5344CB8AC3E}">
        <p14:creationId xmlns:p14="http://schemas.microsoft.com/office/powerpoint/2010/main" val="197952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4373-4A45-4718-8794-06DDA7DF2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554" y="618518"/>
            <a:ext cx="4832141" cy="1478570"/>
          </a:xfrm>
        </p:spPr>
        <p:txBody>
          <a:bodyPr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The Client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A624164-948C-1140-99EB-5C9AAF31A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1329" y="1670423"/>
            <a:ext cx="6078453" cy="1781176"/>
          </a:xfrm>
        </p:spPr>
        <p:txBody>
          <a:bodyPr>
            <a:normAutofit/>
          </a:bodyPr>
          <a:lstStyle/>
          <a:p>
            <a:r>
              <a:rPr lang="en-US" dirty="0"/>
              <a:t>Snowboard retailer in Sapporo, Hokkaido</a:t>
            </a:r>
          </a:p>
          <a:p>
            <a:r>
              <a:rPr lang="en-US" dirty="0"/>
              <a:t>Wants to increase revenue</a:t>
            </a:r>
          </a:p>
          <a:p>
            <a:r>
              <a:rPr lang="en-US" dirty="0"/>
              <a:t>Limited marketing budget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A6256B97-21BB-3B48-B381-349D6CB932C3}"/>
              </a:ext>
            </a:extLst>
          </p:cNvPr>
          <p:cNvSpPr txBox="1">
            <a:spLocks/>
          </p:cNvSpPr>
          <p:nvPr/>
        </p:nvSpPr>
        <p:spPr>
          <a:xfrm>
            <a:off x="5981329" y="5069244"/>
            <a:ext cx="6320660" cy="1781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Focusing flyer distribution within neighborhoods where higher percentages of </a:t>
            </a:r>
            <a:r>
              <a:rPr lang="en-US" dirty="0">
                <a:solidFill>
                  <a:srgbClr val="92D050"/>
                </a:solidFill>
              </a:rPr>
              <a:t>{target audience} </a:t>
            </a:r>
            <a:r>
              <a:rPr lang="en-US" dirty="0"/>
              <a:t>live will result in yen earned per yen spent on ads.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ED4FA1-9A3A-E748-8A2F-9D2754A91430}"/>
              </a:ext>
            </a:extLst>
          </p:cNvPr>
          <p:cNvSpPr txBox="1">
            <a:spLocks/>
          </p:cNvSpPr>
          <p:nvPr/>
        </p:nvSpPr>
        <p:spPr>
          <a:xfrm>
            <a:off x="6041268" y="3858812"/>
            <a:ext cx="6050713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Impact Hypothesis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snow, sky, outdoor, posing&#10;&#10;Description automatically generated">
            <a:extLst>
              <a:ext uri="{FF2B5EF4-FFF2-40B4-BE49-F238E27FC236}">
                <a16:creationId xmlns:a16="http://schemas.microsoft.com/office/drawing/2014/main" id="{6F2031AB-C6E1-B742-898D-EC96A02DE8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2254" r="30326"/>
          <a:stretch/>
        </p:blipFill>
        <p:spPr>
          <a:xfrm>
            <a:off x="-13252" y="0"/>
            <a:ext cx="5891123" cy="685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33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147B-73AA-43D1-8970-C513561E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Let Data Science Help!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0301C-3AF3-4BA7-8F1B-873A755E1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212565"/>
            <a:ext cx="10018713" cy="522933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Collect customer demographic data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ja-JP" dirty="0"/>
              <a:t>Currently registered rewards members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ja-JP" dirty="0"/>
              <a:t>Survey people who give contact info (questionnaires)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Determine </a:t>
            </a:r>
            <a:r>
              <a:rPr lang="en-US" altLang="ja-JP" dirty="0">
                <a:solidFill>
                  <a:schemeClr val="accent1"/>
                </a:solidFill>
              </a:rPr>
              <a:t>{target audience}</a:t>
            </a:r>
            <a:r>
              <a:rPr lang="en-US" altLang="ja-JP" dirty="0"/>
              <a:t> for ad campaign using data science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ja-JP" dirty="0"/>
              <a:t>What kinds of customers make frequent and/or expensive purchases?</a:t>
            </a:r>
            <a:br>
              <a:rPr lang="en-US" altLang="ja-JP" dirty="0"/>
            </a:br>
            <a:r>
              <a:rPr lang="en-US" altLang="ja-JP" dirty="0"/>
              <a:t>								(regression)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ja-JP" dirty="0"/>
              <a:t>Do my customers consist of unique groups with predictable shopping behaviors?</a:t>
            </a:r>
            <a:br>
              <a:rPr lang="en-US" altLang="ja-JP" dirty="0"/>
            </a:br>
            <a:r>
              <a:rPr lang="en-US" altLang="ja-JP" dirty="0"/>
              <a:t>								(clustering)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168D0C-7696-F944-A3A1-E5C764E96BAF}"/>
              </a:ext>
            </a:extLst>
          </p:cNvPr>
          <p:cNvSpPr/>
          <p:nvPr/>
        </p:nvSpPr>
        <p:spPr>
          <a:xfrm>
            <a:off x="1157288" y="5107784"/>
            <a:ext cx="2828925" cy="15668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Young adults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aged 20-29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C2990F-E167-A642-A078-222D8BAE2B15}"/>
              </a:ext>
            </a:extLst>
          </p:cNvPr>
          <p:cNvSpPr/>
          <p:nvPr/>
        </p:nvSpPr>
        <p:spPr>
          <a:xfrm>
            <a:off x="4915691" y="5107784"/>
            <a:ext cx="2828925" cy="15668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Parents with children aged &lt; 7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1308C7-2B7F-1642-B394-7361F624F30F}"/>
              </a:ext>
            </a:extLst>
          </p:cNvPr>
          <p:cNvSpPr/>
          <p:nvPr/>
        </p:nvSpPr>
        <p:spPr>
          <a:xfrm>
            <a:off x="8674095" y="5169695"/>
            <a:ext cx="2828925" cy="14430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IT labor force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情報通信業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737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147B-73AA-43D1-8970-C513561E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Let Data Science Help!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0301C-3AF3-4BA7-8F1B-873A755E1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78" y="1186061"/>
            <a:ext cx="5208239" cy="5546043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ja-JP" dirty="0"/>
              <a:t>Identify districts with greatest membership in target audience</a:t>
            </a:r>
          </a:p>
          <a:p>
            <a:r>
              <a:rPr lang="en-US" altLang="ja-JP" dirty="0"/>
              <a:t>Data source: Census of Japan (</a:t>
            </a:r>
            <a:r>
              <a:rPr lang="ja-JP" altLang="en-US"/>
              <a:t>国勢調査</a:t>
            </a:r>
            <a:r>
              <a:rPr lang="en-US" altLang="ja-JP" dirty="0"/>
              <a:t>)</a:t>
            </a:r>
          </a:p>
          <a:p>
            <a:pPr lvl="1"/>
            <a:r>
              <a:rPr lang="en-US" dirty="0"/>
              <a:t>Portal Site of Official Statistics of Japan (National Statistics Center, Statistics Bureau, Ministry of Internal Affairs: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eSTAT.go.jp</a:t>
            </a:r>
            <a:r>
              <a:rPr lang="en-US" dirty="0"/>
              <a:t>)</a:t>
            </a:r>
          </a:p>
          <a:p>
            <a:r>
              <a:rPr lang="en-US" dirty="0"/>
              <a:t>Statistics available:</a:t>
            </a:r>
          </a:p>
          <a:p>
            <a:pPr lvl="1"/>
            <a:r>
              <a:rPr lang="en-US" dirty="0"/>
              <a:t>Population 	(residents, households)</a:t>
            </a:r>
          </a:p>
          <a:p>
            <a:pPr lvl="1"/>
            <a:r>
              <a:rPr lang="en-US" altLang="ja-JP" dirty="0"/>
              <a:t>Age 	(5-year bins)</a:t>
            </a:r>
            <a:endParaRPr lang="en-US" dirty="0"/>
          </a:p>
          <a:p>
            <a:pPr lvl="1"/>
            <a:r>
              <a:rPr lang="en-US" dirty="0"/>
              <a:t>Household type</a:t>
            </a:r>
            <a:endParaRPr lang="en-US" altLang="ja-JP" dirty="0"/>
          </a:p>
          <a:p>
            <a:pPr lvl="1"/>
            <a:r>
              <a:rPr lang="en-US" altLang="ja-JP" dirty="0"/>
              <a:t>Occupation/industry</a:t>
            </a:r>
            <a:br>
              <a:rPr lang="en-US" altLang="ja-JP" dirty="0"/>
            </a:br>
            <a:r>
              <a:rPr lang="en-US" altLang="ja-JP" dirty="0"/>
              <a:t>(agriculture, management, clerical, etc.) 	</a:t>
            </a:r>
          </a:p>
          <a:p>
            <a:pPr lvl="1"/>
            <a:r>
              <a:rPr lang="en-US" altLang="ja-JP" dirty="0"/>
              <a:t>Family income, education, migration…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44CF2-2B7F-F247-A2AC-E89F673B4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217" y="1401417"/>
            <a:ext cx="6206466" cy="40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11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147B-73AA-43D1-8970-C513561E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Let Data Science Help!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0301C-3AF3-4BA7-8F1B-873A755E1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752599"/>
            <a:ext cx="10018713" cy="468929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altLang="ja-JP" dirty="0"/>
              <a:t>Distribute flyers to mailboxes in target neighborhoods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ja-JP" dirty="0"/>
              <a:t>”5% off your purchase if you mention the flyer”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ja-JP" dirty="0"/>
              <a:t>Encourage visitors to become members for better profiling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altLang="ja-JP" dirty="0"/>
              <a:t>Determine success in terms of </a:t>
            </a:r>
            <a:r>
              <a:rPr lang="en-US" altLang="ja-JP" u="sng" dirty="0"/>
              <a:t>ROAS</a:t>
            </a:r>
            <a:r>
              <a:rPr lang="en-US" altLang="ja-JP" dirty="0"/>
              <a:t> </a:t>
            </a:r>
            <a:r>
              <a:rPr lang="en-US" altLang="ja-JP" sz="2000" dirty="0"/>
              <a:t>(return on ad spending)</a:t>
            </a:r>
            <a:r>
              <a:rPr lang="en-US" altLang="ja-JP" dirty="0"/>
              <a:t> per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ja-JP" dirty="0"/>
              <a:t>Fiscal quarter 		(ex. Q4 2021 v. Q4 2019)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ja-JP" dirty="0"/>
              <a:t>Season			(ex. Nov-Apr 2021v. Nov-Apr 2019)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altLang="ja-JP" dirty="0"/>
              <a:t>Iterate</a:t>
            </a:r>
          </a:p>
          <a:p>
            <a:pPr marL="457200" lvl="1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89780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6AED4-E666-4D31-922A-79609B083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70793"/>
            <a:ext cx="10018713" cy="1752599"/>
          </a:xfrm>
        </p:spPr>
        <p:txBody>
          <a:bodyPr/>
          <a:lstStyle/>
          <a:p>
            <a:r>
              <a:rPr kumimoji="1" lang="en-US" altLang="ja-JP" dirty="0"/>
              <a:t>Ex. 1		% Residents aged 20-29 </a:t>
            </a:r>
            <a:endParaRPr kumimoji="1"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4EDB31-60F4-3F4E-A451-A76B8327A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262" y="1430792"/>
            <a:ext cx="7412479" cy="4784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F87796-CA01-614B-8762-8C82A3D32A51}"/>
              </a:ext>
            </a:extLst>
          </p:cNvPr>
          <p:cNvSpPr txBox="1"/>
          <p:nvPr/>
        </p:nvSpPr>
        <p:spPr>
          <a:xfrm>
            <a:off x="1106262" y="6317875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threshold: 33% </a:t>
            </a:r>
          </a:p>
        </p:txBody>
      </p:sp>
      <p:pic>
        <p:nvPicPr>
          <p:cNvPr id="4" name="Screen Recording 2021-10-15 at 9.49.07 AM.mov" descr="Screen Recording 2021-10-15 at 9.49.07 AM.mov">
            <a:hlinkClick r:id="" action="ppaction://media"/>
            <a:extLst>
              <a:ext uri="{FF2B5EF4-FFF2-40B4-BE49-F238E27FC236}">
                <a16:creationId xmlns:a16="http://schemas.microsoft.com/office/drawing/2014/main" id="{A8E773D4-D80D-6F4E-BA7C-E04787B4FE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261" y="1469648"/>
            <a:ext cx="7412479" cy="474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2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6AED4-E666-4D31-922A-79609B083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70793"/>
            <a:ext cx="10018713" cy="1752599"/>
          </a:xfrm>
        </p:spPr>
        <p:txBody>
          <a:bodyPr/>
          <a:lstStyle/>
          <a:p>
            <a:r>
              <a:rPr kumimoji="1" lang="en-US" altLang="ja-JP" dirty="0"/>
              <a:t>Ex. 1		% Residents aged 20-29 </a:t>
            </a:r>
            <a:endParaRPr kumimoji="1"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4EDB31-60F4-3F4E-A451-A76B8327A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62" y="1430792"/>
            <a:ext cx="7412479" cy="4784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F87796-CA01-614B-8762-8C82A3D32A51}"/>
              </a:ext>
            </a:extLst>
          </p:cNvPr>
          <p:cNvSpPr txBox="1"/>
          <p:nvPr/>
        </p:nvSpPr>
        <p:spPr>
          <a:xfrm>
            <a:off x="1106262" y="6317875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threshold: 33%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B3F404-9136-E041-8E61-8A034AA625F5}"/>
              </a:ext>
            </a:extLst>
          </p:cNvPr>
          <p:cNvGrpSpPr/>
          <p:nvPr/>
        </p:nvGrpSpPr>
        <p:grpSpPr>
          <a:xfrm>
            <a:off x="4539344" y="2172074"/>
            <a:ext cx="2209799" cy="4228726"/>
            <a:chOff x="4539344" y="2172074"/>
            <a:chExt cx="2209799" cy="4228726"/>
          </a:xfrm>
        </p:grpSpPr>
        <p:sp>
          <p:nvSpPr>
            <p:cNvPr id="7" name="Donut 6">
              <a:extLst>
                <a:ext uri="{FF2B5EF4-FFF2-40B4-BE49-F238E27FC236}">
                  <a16:creationId xmlns:a16="http://schemas.microsoft.com/office/drawing/2014/main" id="{68C92A56-2D62-B246-A7C9-0C2F5EB1B476}"/>
                </a:ext>
              </a:extLst>
            </p:cNvPr>
            <p:cNvSpPr/>
            <p:nvPr/>
          </p:nvSpPr>
          <p:spPr>
            <a:xfrm>
              <a:off x="4539344" y="2172074"/>
              <a:ext cx="1132114" cy="1897494"/>
            </a:xfrm>
            <a:prstGeom prst="donut">
              <a:avLst>
                <a:gd name="adj" fmla="val 2131"/>
              </a:avLst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Donut 7">
              <a:extLst>
                <a:ext uri="{FF2B5EF4-FFF2-40B4-BE49-F238E27FC236}">
                  <a16:creationId xmlns:a16="http://schemas.microsoft.com/office/drawing/2014/main" id="{D3B59F65-A2E4-3F48-88EB-1E0E1461DBF7}"/>
                </a:ext>
              </a:extLst>
            </p:cNvPr>
            <p:cNvSpPr/>
            <p:nvPr/>
          </p:nvSpPr>
          <p:spPr>
            <a:xfrm>
              <a:off x="5983062" y="5617030"/>
              <a:ext cx="766081" cy="783770"/>
            </a:xfrm>
            <a:prstGeom prst="donut">
              <a:avLst>
                <a:gd name="adj" fmla="val 2131"/>
              </a:avLst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DFD3213-CE3C-BD47-9310-F88DA954D02F}"/>
              </a:ext>
            </a:extLst>
          </p:cNvPr>
          <p:cNvSpPr txBox="1"/>
          <p:nvPr/>
        </p:nvSpPr>
        <p:spPr>
          <a:xfrm>
            <a:off x="8715375" y="5384747"/>
            <a:ext cx="3214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# flyers needed to cover top 20 districts: </a:t>
            </a:r>
            <a:r>
              <a:rPr lang="en-US" sz="2400" dirty="0">
                <a:solidFill>
                  <a:srgbClr val="FFFF00"/>
                </a:solidFill>
              </a:rPr>
              <a:t>~3,200</a:t>
            </a:r>
          </a:p>
        </p:txBody>
      </p:sp>
    </p:spTree>
    <p:extLst>
      <p:ext uri="{BB962C8B-B14F-4D97-AF65-F5344CB8AC3E}">
        <p14:creationId xmlns:p14="http://schemas.microsoft.com/office/powerpoint/2010/main" val="17717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{6604832D-D62D-2641-8728-FA10A9701053}tf10001122</Template>
  <TotalTime>7622</TotalTime>
  <Words>651</Words>
  <Application>Microsoft Macintosh PowerPoint</Application>
  <PresentationFormat>Widescreen</PresentationFormat>
  <Paragraphs>96</Paragraphs>
  <Slides>17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</vt:lpstr>
      <vt:lpstr>Tw Cen MT</vt:lpstr>
      <vt:lpstr>Circuit</vt:lpstr>
      <vt:lpstr>PowerPoint Presentation</vt:lpstr>
      <vt:lpstr>Physical marketing is omnipresent in Japan</vt:lpstr>
      <vt:lpstr>Physical marketing is omnipresent in Japan, but inefficient</vt:lpstr>
      <vt:lpstr>The Client</vt:lpstr>
      <vt:lpstr>Let Data Science Help!</vt:lpstr>
      <vt:lpstr>Let Data Science Help!</vt:lpstr>
      <vt:lpstr>Let Data Science Help!</vt:lpstr>
      <vt:lpstr>Ex. 1  % Residents aged 20-29 </vt:lpstr>
      <vt:lpstr>Ex. 1  % Residents aged 20-29 </vt:lpstr>
      <vt:lpstr>Ex. 2  % Households with children aged 0-6</vt:lpstr>
      <vt:lpstr>Ex. 3  % Workers in IT sector</vt:lpstr>
      <vt:lpstr>Food for Thought</vt:lpstr>
      <vt:lpstr>Food for Thought</vt:lpstr>
      <vt:lpstr>Appendix</vt:lpstr>
      <vt:lpstr>Geographic Segmentation</vt:lpstr>
      <vt:lpstr>Geographic Segmentation</vt:lpstr>
      <vt:lpstr>Solution paths (traditional)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Translator</dc:creator>
  <cp:lastModifiedBy>Mark Streer</cp:lastModifiedBy>
  <cp:revision>103</cp:revision>
  <dcterms:created xsi:type="dcterms:W3CDTF">2021-09-11T14:59:05Z</dcterms:created>
  <dcterms:modified xsi:type="dcterms:W3CDTF">2021-10-15T16:42:35Z</dcterms:modified>
</cp:coreProperties>
</file>